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handoutMasterIdLst>
    <p:handoutMasterId r:id="rId10"/>
  </p:handoutMasterIdLst>
  <p:sldIdLst>
    <p:sldId id="256" r:id="rId2"/>
    <p:sldId id="257" r:id="rId3"/>
    <p:sldId id="258" r:id="rId4"/>
    <p:sldId id="261" r:id="rId5"/>
    <p:sldId id="259" r:id="rId6"/>
    <p:sldId id="260" r:id="rId7"/>
    <p:sldId id="262" r:id="rId8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an Moormann" initials="JM" lastIdx="1" clrIdx="0">
    <p:extLst>
      <p:ext uri="{19B8F6BF-5375-455C-9EA6-DF929625EA0E}">
        <p15:presenceInfo xmlns:p15="http://schemas.microsoft.com/office/powerpoint/2012/main" userId="4d4c100bdda627f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287A65"/>
    <a:srgbClr val="83C5BE"/>
    <a:srgbClr val="006D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136" autoAdjust="0"/>
    <p:restoredTop sz="94660"/>
  </p:normalViewPr>
  <p:slideViewPr>
    <p:cSldViewPr snapToGrid="0">
      <p:cViewPr>
        <p:scale>
          <a:sx n="100" d="100"/>
          <a:sy n="100" d="100"/>
        </p:scale>
        <p:origin x="732" y="31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4" d="100"/>
          <a:sy n="84" d="100"/>
        </p:scale>
        <p:origin x="382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E79DDDB2-0913-4204-8FE5-3CC2D76DEFE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A00C2B7C-FDE7-4375-B41B-0F531877FB2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D2F9E3-D110-40D6-B49A-303C58BEA587}" type="datetimeFigureOut">
              <a:rPr lang="de-DE" smtClean="0"/>
              <a:t>27.02.2021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0A267A8-C3C2-40BA-BC2B-E206CA0A339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0B04CAE-7994-47C2-A608-C3DD5D9869E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FB129F-75E5-46BE-90F6-235D656E333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3381303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A36A17-2B02-4CC5-8F53-04630CD820BE}" type="datetimeFigureOut">
              <a:rPr lang="de-DE" smtClean="0"/>
              <a:t>27.02.2021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B1B8D8-3D7C-4D4F-919B-C1B5A68DDDF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090022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C1E884-3913-45F9-B405-6E92C5AE39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95798C4-49FF-4FEF-AD23-3605D5E4C4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DD527D2-4D91-4DE6-BAB2-C4E349A7B98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BB4FFC8-C481-49C5-95FE-E1D065A9297B}" type="datetimeFigureOut">
              <a:rPr lang="de-DE" smtClean="0"/>
              <a:t>27.02.2021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C71A945-CFC6-497F-8F56-5D6C39E342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3682" y="6356350"/>
            <a:ext cx="8001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711D410-2D79-44D7-8E58-660B9CD82E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75372" y="6356350"/>
            <a:ext cx="578427" cy="365125"/>
          </a:xfrm>
          <a:prstGeom prst="rect">
            <a:avLst/>
          </a:prstGeom>
        </p:spPr>
        <p:txBody>
          <a:bodyPr/>
          <a:lstStyle/>
          <a:p>
            <a:fld id="{7C121D16-6062-4AFB-BC67-3549A3F3AE9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14170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4B9188-DD22-4965-9160-E04CD14DC5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31F53CBF-A9D8-4EAB-B2B6-855870AC87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49C3D5F-9F34-450D-9BD3-4BAD43D1A3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BB4FFC8-C481-49C5-95FE-E1D065A9297B}" type="datetimeFigureOut">
              <a:rPr lang="de-DE" smtClean="0"/>
              <a:t>27.02.2021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22FD192-B2B4-4F31-AE32-7A0F6DF4E2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3682" y="6356350"/>
            <a:ext cx="8001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F0FC750-CCB9-4D5C-8670-5689709B9D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75372" y="6356350"/>
            <a:ext cx="578427" cy="365125"/>
          </a:xfrm>
          <a:prstGeom prst="rect">
            <a:avLst/>
          </a:prstGeom>
        </p:spPr>
        <p:txBody>
          <a:bodyPr/>
          <a:lstStyle/>
          <a:p>
            <a:fld id="{7C121D16-6062-4AFB-BC67-3549A3F3AE9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349203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F91345D8-DACE-465E-84F9-7A919350CF9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434FEE5E-0FFB-496E-89EF-851151BC0D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E924CB4-4160-43D9-BB7E-F074D9F5071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BB4FFC8-C481-49C5-95FE-E1D065A9297B}" type="datetimeFigureOut">
              <a:rPr lang="de-DE" smtClean="0"/>
              <a:t>27.02.2021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9E68976-5B25-49F4-BF68-3CB671B434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3682" y="6356350"/>
            <a:ext cx="8001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98CD7B8-BB29-4ED2-BB7C-5A81E2A77D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75372" y="6356350"/>
            <a:ext cx="578427" cy="365125"/>
          </a:xfrm>
          <a:prstGeom prst="rect">
            <a:avLst/>
          </a:prstGeom>
        </p:spPr>
        <p:txBody>
          <a:bodyPr/>
          <a:lstStyle/>
          <a:p>
            <a:fld id="{7C121D16-6062-4AFB-BC67-3549A3F3AE9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228537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4726A56-056F-488B-90E9-D88EDF7ECC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5289" y="415637"/>
            <a:ext cx="4950972" cy="897082"/>
          </a:xfrm>
          <a:custGeom>
            <a:avLst/>
            <a:gdLst>
              <a:gd name="connsiteX0" fmla="*/ 0 w 5088082"/>
              <a:gd name="connsiteY0" fmla="*/ 137110 h 897082"/>
              <a:gd name="connsiteX1" fmla="*/ 137110 w 5088082"/>
              <a:gd name="connsiteY1" fmla="*/ 0 h 897082"/>
              <a:gd name="connsiteX2" fmla="*/ 4950972 w 5088082"/>
              <a:gd name="connsiteY2" fmla="*/ 0 h 897082"/>
              <a:gd name="connsiteX3" fmla="*/ 5088082 w 5088082"/>
              <a:gd name="connsiteY3" fmla="*/ 137110 h 897082"/>
              <a:gd name="connsiteX4" fmla="*/ 5088082 w 5088082"/>
              <a:gd name="connsiteY4" fmla="*/ 759972 h 897082"/>
              <a:gd name="connsiteX5" fmla="*/ 4950972 w 5088082"/>
              <a:gd name="connsiteY5" fmla="*/ 897082 h 897082"/>
              <a:gd name="connsiteX6" fmla="*/ 137110 w 5088082"/>
              <a:gd name="connsiteY6" fmla="*/ 897082 h 897082"/>
              <a:gd name="connsiteX7" fmla="*/ 0 w 5088082"/>
              <a:gd name="connsiteY7" fmla="*/ 759972 h 897082"/>
              <a:gd name="connsiteX8" fmla="*/ 0 w 5088082"/>
              <a:gd name="connsiteY8" fmla="*/ 137110 h 897082"/>
              <a:gd name="connsiteX0" fmla="*/ 0 w 5088082"/>
              <a:gd name="connsiteY0" fmla="*/ 759972 h 897082"/>
              <a:gd name="connsiteX1" fmla="*/ 137110 w 5088082"/>
              <a:gd name="connsiteY1" fmla="*/ 0 h 897082"/>
              <a:gd name="connsiteX2" fmla="*/ 4950972 w 5088082"/>
              <a:gd name="connsiteY2" fmla="*/ 0 h 897082"/>
              <a:gd name="connsiteX3" fmla="*/ 5088082 w 5088082"/>
              <a:gd name="connsiteY3" fmla="*/ 137110 h 897082"/>
              <a:gd name="connsiteX4" fmla="*/ 5088082 w 5088082"/>
              <a:gd name="connsiteY4" fmla="*/ 759972 h 897082"/>
              <a:gd name="connsiteX5" fmla="*/ 4950972 w 5088082"/>
              <a:gd name="connsiteY5" fmla="*/ 897082 h 897082"/>
              <a:gd name="connsiteX6" fmla="*/ 137110 w 5088082"/>
              <a:gd name="connsiteY6" fmla="*/ 897082 h 897082"/>
              <a:gd name="connsiteX7" fmla="*/ 0 w 5088082"/>
              <a:gd name="connsiteY7" fmla="*/ 759972 h 897082"/>
              <a:gd name="connsiteX0" fmla="*/ 601732 w 5552704"/>
              <a:gd name="connsiteY0" fmla="*/ 897082 h 897082"/>
              <a:gd name="connsiteX1" fmla="*/ 601732 w 5552704"/>
              <a:gd name="connsiteY1" fmla="*/ 0 h 897082"/>
              <a:gd name="connsiteX2" fmla="*/ 5415594 w 5552704"/>
              <a:gd name="connsiteY2" fmla="*/ 0 h 897082"/>
              <a:gd name="connsiteX3" fmla="*/ 5552704 w 5552704"/>
              <a:gd name="connsiteY3" fmla="*/ 137110 h 897082"/>
              <a:gd name="connsiteX4" fmla="*/ 5552704 w 5552704"/>
              <a:gd name="connsiteY4" fmla="*/ 759972 h 897082"/>
              <a:gd name="connsiteX5" fmla="*/ 5415594 w 5552704"/>
              <a:gd name="connsiteY5" fmla="*/ 897082 h 897082"/>
              <a:gd name="connsiteX6" fmla="*/ 601732 w 5552704"/>
              <a:gd name="connsiteY6" fmla="*/ 897082 h 897082"/>
              <a:gd name="connsiteX0" fmla="*/ 353565 w 5304537"/>
              <a:gd name="connsiteY0" fmla="*/ 897082 h 897082"/>
              <a:gd name="connsiteX1" fmla="*/ 353565 w 5304537"/>
              <a:gd name="connsiteY1" fmla="*/ 0 h 897082"/>
              <a:gd name="connsiteX2" fmla="*/ 5167427 w 5304537"/>
              <a:gd name="connsiteY2" fmla="*/ 0 h 897082"/>
              <a:gd name="connsiteX3" fmla="*/ 5304537 w 5304537"/>
              <a:gd name="connsiteY3" fmla="*/ 137110 h 897082"/>
              <a:gd name="connsiteX4" fmla="*/ 5304537 w 5304537"/>
              <a:gd name="connsiteY4" fmla="*/ 759972 h 897082"/>
              <a:gd name="connsiteX5" fmla="*/ 5167427 w 5304537"/>
              <a:gd name="connsiteY5" fmla="*/ 897082 h 897082"/>
              <a:gd name="connsiteX6" fmla="*/ 353565 w 5304537"/>
              <a:gd name="connsiteY6" fmla="*/ 897082 h 897082"/>
              <a:gd name="connsiteX0" fmla="*/ 0 w 4950972"/>
              <a:gd name="connsiteY0" fmla="*/ 897082 h 897082"/>
              <a:gd name="connsiteX1" fmla="*/ 0 w 4950972"/>
              <a:gd name="connsiteY1" fmla="*/ 0 h 897082"/>
              <a:gd name="connsiteX2" fmla="*/ 4813862 w 4950972"/>
              <a:gd name="connsiteY2" fmla="*/ 0 h 897082"/>
              <a:gd name="connsiteX3" fmla="*/ 4950972 w 4950972"/>
              <a:gd name="connsiteY3" fmla="*/ 137110 h 897082"/>
              <a:gd name="connsiteX4" fmla="*/ 4950972 w 4950972"/>
              <a:gd name="connsiteY4" fmla="*/ 759972 h 897082"/>
              <a:gd name="connsiteX5" fmla="*/ 4813862 w 4950972"/>
              <a:gd name="connsiteY5" fmla="*/ 897082 h 897082"/>
              <a:gd name="connsiteX6" fmla="*/ 0 w 4950972"/>
              <a:gd name="connsiteY6" fmla="*/ 897082 h 897082"/>
              <a:gd name="connsiteX0" fmla="*/ 0 w 4950972"/>
              <a:gd name="connsiteY0" fmla="*/ 897082 h 897082"/>
              <a:gd name="connsiteX1" fmla="*/ 0 w 4950972"/>
              <a:gd name="connsiteY1" fmla="*/ 0 h 897082"/>
              <a:gd name="connsiteX2" fmla="*/ 4813862 w 4950972"/>
              <a:gd name="connsiteY2" fmla="*/ 0 h 897082"/>
              <a:gd name="connsiteX3" fmla="*/ 4950972 w 4950972"/>
              <a:gd name="connsiteY3" fmla="*/ 137110 h 897082"/>
              <a:gd name="connsiteX4" fmla="*/ 4950972 w 4950972"/>
              <a:gd name="connsiteY4" fmla="*/ 759972 h 897082"/>
              <a:gd name="connsiteX5" fmla="*/ 4813862 w 4950972"/>
              <a:gd name="connsiteY5" fmla="*/ 897082 h 897082"/>
              <a:gd name="connsiteX6" fmla="*/ 0 w 4950972"/>
              <a:gd name="connsiteY6" fmla="*/ 897082 h 8970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0972" h="897082">
                <a:moveTo>
                  <a:pt x="0" y="897082"/>
                </a:moveTo>
                <a:cubicBezTo>
                  <a:pt x="965" y="-58882"/>
                  <a:pt x="965" y="1086139"/>
                  <a:pt x="0" y="0"/>
                </a:cubicBezTo>
                <a:lnTo>
                  <a:pt x="4813862" y="0"/>
                </a:lnTo>
                <a:cubicBezTo>
                  <a:pt x="4889586" y="0"/>
                  <a:pt x="4950972" y="61386"/>
                  <a:pt x="4950972" y="137110"/>
                </a:cubicBezTo>
                <a:lnTo>
                  <a:pt x="4950972" y="759972"/>
                </a:lnTo>
                <a:cubicBezTo>
                  <a:pt x="4950972" y="835696"/>
                  <a:pt x="4889586" y="897082"/>
                  <a:pt x="4813862" y="897082"/>
                </a:cubicBezTo>
                <a:lnTo>
                  <a:pt x="0" y="897082"/>
                </a:lnTo>
                <a:close/>
              </a:path>
            </a:pathLst>
          </a:custGeom>
          <a:solidFill>
            <a:srgbClr val="006D77"/>
          </a:solidFill>
        </p:spPr>
        <p:txBody>
          <a:bodyPr>
            <a:normAutofit/>
          </a:bodyPr>
          <a:lstStyle>
            <a:lvl1pPr algn="ctr">
              <a:defRPr sz="40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de-DE" dirty="0"/>
              <a:t>Mastertitelformat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8B7A0C4-C0CF-43EE-BF73-4D3E74CB30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273E5A8-1B18-4CA8-83EB-444A31BE50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3682" y="6356350"/>
            <a:ext cx="800100" cy="365125"/>
          </a:xfrm>
          <a:prstGeom prst="rect">
            <a:avLst/>
          </a:prstGeom>
        </p:spPr>
        <p:txBody>
          <a:bodyPr/>
          <a:lstStyle/>
          <a:p>
            <a:r>
              <a:rPr lang="de-DE" dirty="0" err="1"/>
              <a:t>GoGreen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37514B5-474C-46BC-A259-9FDBBCE9DD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75372" y="6356350"/>
            <a:ext cx="578427" cy="365125"/>
          </a:xfrm>
          <a:prstGeom prst="rect">
            <a:avLst/>
          </a:prstGeom>
        </p:spPr>
        <p:txBody>
          <a:bodyPr/>
          <a:lstStyle/>
          <a:p>
            <a:fld id="{7C121D16-6062-4AFB-BC67-3549A3F3AE9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865935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FD2235-9BD4-42C8-A6A5-EFEC949EE5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425A074-9DC7-4784-B744-24C6984123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F04B7CA-35DB-4243-AF93-D827F7A949C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BB4FFC8-C481-49C5-95FE-E1D065A9297B}" type="datetimeFigureOut">
              <a:rPr lang="de-DE" smtClean="0"/>
              <a:t>27.02.2021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AE114C0-B171-4153-AD74-7C50B4BCA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3682" y="6356350"/>
            <a:ext cx="8001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D4DF8BF-530C-46C5-8D5E-F44ADA37C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75372" y="6356350"/>
            <a:ext cx="578427" cy="365125"/>
          </a:xfrm>
          <a:prstGeom prst="rect">
            <a:avLst/>
          </a:prstGeom>
        </p:spPr>
        <p:txBody>
          <a:bodyPr/>
          <a:lstStyle/>
          <a:p>
            <a:fld id="{7C121D16-6062-4AFB-BC67-3549A3F3AE9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192718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39B2703-2814-4240-A34B-33410F84F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987CDF8-B8BD-4830-9BAD-256B7CDED3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295F3B0-3F5C-4231-967B-B98B28D817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8DEA78F-B5B2-4356-AACB-C41C68094D6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BB4FFC8-C481-49C5-95FE-E1D065A9297B}" type="datetimeFigureOut">
              <a:rPr lang="de-DE" smtClean="0"/>
              <a:t>27.02.2021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01B65D4-0AE3-418B-8B63-2BD96BBE31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3682" y="6356350"/>
            <a:ext cx="8001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EF643FD-F0CC-4BE5-BCCF-DAA935D1C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75372" y="6356350"/>
            <a:ext cx="578427" cy="365125"/>
          </a:xfrm>
          <a:prstGeom prst="rect">
            <a:avLst/>
          </a:prstGeom>
        </p:spPr>
        <p:txBody>
          <a:bodyPr/>
          <a:lstStyle/>
          <a:p>
            <a:fld id="{7C121D16-6062-4AFB-BC67-3549A3F3AE9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886395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06C39E3-781C-40B3-B7DC-57729A7CF8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89C461D-F1D4-4102-AF23-A01C58FA1C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BEA0739-5369-44FC-BBD7-44A3357CD6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EA4A3E46-2043-499A-B526-05076E708C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400E8F2-361A-42DC-9096-3837024562F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EC175B02-0CD0-4E92-ABD2-A373400547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BB4FFC8-C481-49C5-95FE-E1D065A9297B}" type="datetimeFigureOut">
              <a:rPr lang="de-DE" smtClean="0"/>
              <a:t>27.02.2021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98CB2A8A-2F88-4408-993C-85067D8629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3682" y="6356350"/>
            <a:ext cx="8001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BF142A59-6973-4136-9B90-287553765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75372" y="6356350"/>
            <a:ext cx="578427" cy="365125"/>
          </a:xfrm>
          <a:prstGeom prst="rect">
            <a:avLst/>
          </a:prstGeom>
        </p:spPr>
        <p:txBody>
          <a:bodyPr/>
          <a:lstStyle/>
          <a:p>
            <a:fld id="{7C121D16-6062-4AFB-BC67-3549A3F3AE9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38952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E462A9C-72DC-449A-AA51-9687CE243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C362F000-A6D3-4B9F-8A7E-F74CD2CC918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BB4FFC8-C481-49C5-95FE-E1D065A9297B}" type="datetimeFigureOut">
              <a:rPr lang="de-DE" smtClean="0"/>
              <a:t>27.02.2021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006017E-450B-4413-8BC0-C43CA645C1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3682" y="6356350"/>
            <a:ext cx="8001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9A6AE92-19F6-41DC-BE12-5F8A80AA4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75372" y="6356350"/>
            <a:ext cx="578427" cy="365125"/>
          </a:xfrm>
          <a:prstGeom prst="rect">
            <a:avLst/>
          </a:prstGeom>
        </p:spPr>
        <p:txBody>
          <a:bodyPr/>
          <a:lstStyle/>
          <a:p>
            <a:fld id="{7C121D16-6062-4AFB-BC67-3549A3F3AE9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901213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A7B94DA1-A13D-4CFF-BA56-1BCAD94828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BB4FFC8-C481-49C5-95FE-E1D065A9297B}" type="datetimeFigureOut">
              <a:rPr lang="de-DE" smtClean="0"/>
              <a:t>27.02.2021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118DCFCB-5810-4791-994C-4B6D378614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3682" y="6356350"/>
            <a:ext cx="8001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D8069DF-2224-48E0-A974-7B810BBD84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75372" y="6356350"/>
            <a:ext cx="578427" cy="365125"/>
          </a:xfrm>
          <a:prstGeom prst="rect">
            <a:avLst/>
          </a:prstGeom>
        </p:spPr>
        <p:txBody>
          <a:bodyPr/>
          <a:lstStyle/>
          <a:p>
            <a:fld id="{7C121D16-6062-4AFB-BC67-3549A3F3AE9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438755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A6A3A9-8D0C-46B6-B29A-7349C34AB0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BE91E8D-B427-455A-8C7F-E25784AC11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5A3745F2-0453-4E40-A7B1-2F42367444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978FFF9-703F-4FF7-9495-30C378A20C7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BB4FFC8-C481-49C5-95FE-E1D065A9297B}" type="datetimeFigureOut">
              <a:rPr lang="de-DE" smtClean="0"/>
              <a:t>27.02.2021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9C2504A-0275-4615-AA41-F1A4AAC50B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3682" y="6356350"/>
            <a:ext cx="8001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A4ABDD8-719C-4A0D-BA5F-F76E7BC274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75372" y="6356350"/>
            <a:ext cx="578427" cy="365125"/>
          </a:xfrm>
          <a:prstGeom prst="rect">
            <a:avLst/>
          </a:prstGeom>
        </p:spPr>
        <p:txBody>
          <a:bodyPr/>
          <a:lstStyle/>
          <a:p>
            <a:fld id="{7C121D16-6062-4AFB-BC67-3549A3F3AE9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100950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1EB8206-1B73-4D9A-A217-AD71DB8E37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B4E9CAF8-6B2F-4107-A38A-90DCE6241B9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B1CE030-8699-43DF-8BBD-A10045F234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B6B1ECC-C22D-45DA-81B2-644B2663736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BB4FFC8-C481-49C5-95FE-E1D065A9297B}" type="datetimeFigureOut">
              <a:rPr lang="de-DE" smtClean="0"/>
              <a:t>27.02.2021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C5C2564-B5B6-410C-8E5A-49E31A000C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3682" y="6356350"/>
            <a:ext cx="8001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A679CFD-F015-4928-9436-A488D5A7FC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75372" y="6356350"/>
            <a:ext cx="578427" cy="365125"/>
          </a:xfrm>
          <a:prstGeom prst="rect">
            <a:avLst/>
          </a:prstGeom>
        </p:spPr>
        <p:txBody>
          <a:bodyPr/>
          <a:lstStyle/>
          <a:p>
            <a:fld id="{7C121D16-6062-4AFB-BC67-3549A3F3AE9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40591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8D54541E-C9C9-4385-BF3A-B09CC76DA3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4E96C92-1554-440E-A2C3-2AA9E6872B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993857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88DDD40-B758-4A16-84B7-32D56027298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b="1" dirty="0" err="1">
                <a:solidFill>
                  <a:srgbClr val="006D77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GoGreen</a:t>
            </a:r>
            <a:endParaRPr lang="de-DE" b="1" dirty="0">
              <a:solidFill>
                <a:srgbClr val="006D77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86C12698-48C3-4972-83F3-4DFBBD13A40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rgbClr val="83C5B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WALK, TALK &amp; SAVE THE PLANET</a:t>
            </a:r>
          </a:p>
          <a:p>
            <a:r>
              <a:rPr lang="en-US" dirty="0">
                <a:solidFill>
                  <a:srgbClr val="83C5B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reduce emissions with green mobility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3B8E331A-4030-4801-82FA-2ECA7F4DE66F}"/>
              </a:ext>
            </a:extLst>
          </p:cNvPr>
          <p:cNvSpPr txBox="1"/>
          <p:nvPr/>
        </p:nvSpPr>
        <p:spPr>
          <a:xfrm>
            <a:off x="7416800" y="6027003"/>
            <a:ext cx="470353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DE" sz="1600" b="1" dirty="0">
                <a:latin typeface="Roboto" panose="02000000000000000000" pitchFamily="2" charset="0"/>
                <a:ea typeface="Roboto" panose="02000000000000000000" pitchFamily="2" charset="0"/>
              </a:rPr>
              <a:t>Mesh Innovation Summit</a:t>
            </a:r>
          </a:p>
          <a:p>
            <a:pPr algn="r"/>
            <a:r>
              <a:rPr lang="de-DE" sz="1400" dirty="0">
                <a:latin typeface="Roboto" panose="02000000000000000000" pitchFamily="2" charset="0"/>
                <a:ea typeface="Roboto" panose="02000000000000000000" pitchFamily="2" charset="0"/>
              </a:rPr>
              <a:t>Environmental – e08</a:t>
            </a:r>
          </a:p>
          <a:p>
            <a:pPr algn="r"/>
            <a:r>
              <a:rPr lang="de-DE" sz="1400" dirty="0">
                <a:latin typeface="Roboto" panose="02000000000000000000" pitchFamily="2" charset="0"/>
                <a:ea typeface="Roboto" panose="02000000000000000000" pitchFamily="2" charset="0"/>
              </a:rPr>
              <a:t>Patrick </a:t>
            </a:r>
            <a:r>
              <a:rPr lang="de-DE" sz="1400" dirty="0" err="1">
                <a:latin typeface="Roboto" panose="02000000000000000000" pitchFamily="2" charset="0"/>
                <a:ea typeface="Roboto" panose="02000000000000000000" pitchFamily="2" charset="0"/>
              </a:rPr>
              <a:t>Bigge</a:t>
            </a:r>
            <a:r>
              <a:rPr lang="de-DE" sz="1400" dirty="0">
                <a:latin typeface="Roboto" panose="02000000000000000000" pitchFamily="2" charset="0"/>
                <a:ea typeface="Roboto" panose="02000000000000000000" pitchFamily="2" charset="0"/>
              </a:rPr>
              <a:t>, Fedor Rohr, Furkan </a:t>
            </a:r>
            <a:r>
              <a:rPr lang="de-DE" sz="1400" dirty="0" err="1">
                <a:latin typeface="Roboto" panose="02000000000000000000" pitchFamily="2" charset="0"/>
                <a:ea typeface="Roboto" panose="02000000000000000000" pitchFamily="2" charset="0"/>
              </a:rPr>
              <a:t>Saygin</a:t>
            </a:r>
            <a:r>
              <a:rPr lang="de-DE" sz="1400" dirty="0">
                <a:latin typeface="Roboto" panose="02000000000000000000" pitchFamily="2" charset="0"/>
                <a:ea typeface="Roboto" panose="02000000000000000000" pitchFamily="2" charset="0"/>
              </a:rPr>
              <a:t>, Jan Moormann</a:t>
            </a: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692D83BF-43A9-45A3-82E7-57EC089E31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30466" y="5349875"/>
            <a:ext cx="2303479" cy="847506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1FC6EE08-F2C4-4ACC-BFC7-3EE2462CBA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61" y="92474"/>
            <a:ext cx="3333750" cy="3015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4808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el 15">
            <a:extLst>
              <a:ext uri="{FF2B5EF4-FFF2-40B4-BE49-F238E27FC236}">
                <a16:creationId xmlns:a16="http://schemas.microsoft.com/office/drawing/2014/main" id="{E12F9EEC-9E2B-4B5B-A648-4F9952EF57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Unsere Lösung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3178A00-5040-4831-A995-39A024910F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Climate neutral mobility</a:t>
            </a:r>
          </a:p>
          <a:p>
            <a:r>
              <a:rPr lang="en-US" dirty="0"/>
              <a:t>Animation: Credits, Gamification</a:t>
            </a:r>
          </a:p>
          <a:p>
            <a:r>
              <a:rPr lang="en-US" dirty="0"/>
              <a:t>Community: Challenges</a:t>
            </a:r>
          </a:p>
          <a:p>
            <a:r>
              <a:rPr lang="en-US" dirty="0"/>
              <a:t>Different mobility provider</a:t>
            </a:r>
          </a:p>
          <a:p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DA610FB-EC38-4030-AB51-E3E2CE19F2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3950" y="2456355"/>
            <a:ext cx="6518050" cy="3637492"/>
          </a:xfrm>
          <a:prstGeom prst="rect">
            <a:avLst/>
          </a:prstGeom>
        </p:spPr>
      </p:pic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0ACF4C1C-D859-43EC-B402-2C3EA99F63E4}"/>
              </a:ext>
            </a:extLst>
          </p:cNvPr>
          <p:cNvGrpSpPr/>
          <p:nvPr/>
        </p:nvGrpSpPr>
        <p:grpSpPr>
          <a:xfrm>
            <a:off x="776721" y="6419850"/>
            <a:ext cx="10409958" cy="365125"/>
            <a:chOff x="600942" y="6356350"/>
            <a:chExt cx="10409958" cy="365125"/>
          </a:xfrm>
        </p:grpSpPr>
        <p:sp>
          <p:nvSpPr>
            <p:cNvPr id="10" name="Fußzeilenplatzhalter 4">
              <a:extLst>
                <a:ext uri="{FF2B5EF4-FFF2-40B4-BE49-F238E27FC236}">
                  <a16:creationId xmlns:a16="http://schemas.microsoft.com/office/drawing/2014/main" id="{C5488874-61DE-43E0-B1AC-1CA6EBB67B6F}"/>
                </a:ext>
              </a:extLst>
            </p:cNvPr>
            <p:cNvSpPr txBox="1">
              <a:spLocks/>
            </p:cNvSpPr>
            <p:nvPr/>
          </p:nvSpPr>
          <p:spPr>
            <a:xfrm>
              <a:off x="600942" y="6356350"/>
              <a:ext cx="8001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ctr" defTabSz="914400" rtl="0" eaLnBrk="1" latinLnBrk="0" hangingPunct="1">
                <a:defRPr sz="1200" kern="1200">
                  <a:solidFill>
                    <a:srgbClr val="83C5BE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b="1" dirty="0" err="1">
                  <a:latin typeface="Roboto" panose="02000000000000000000" pitchFamily="2" charset="0"/>
                  <a:ea typeface="Roboto" panose="02000000000000000000" pitchFamily="2" charset="0"/>
                </a:rPr>
                <a:t>GoGreen</a:t>
              </a:r>
              <a:endParaRPr lang="de-DE" b="1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1" name="Foliennummernplatzhalter 5">
              <a:extLst>
                <a:ext uri="{FF2B5EF4-FFF2-40B4-BE49-F238E27FC236}">
                  <a16:creationId xmlns:a16="http://schemas.microsoft.com/office/drawing/2014/main" id="{FBE01945-7A23-469A-A480-533EE936DA82}"/>
                </a:ext>
              </a:extLst>
            </p:cNvPr>
            <p:cNvSpPr txBox="1">
              <a:spLocks/>
            </p:cNvSpPr>
            <p:nvPr/>
          </p:nvSpPr>
          <p:spPr>
            <a:xfrm>
              <a:off x="10784033" y="6356350"/>
              <a:ext cx="226867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7C121D16-6062-4AFB-BC67-3549A3F3AE95}" type="slidenum">
                <a:rPr lang="de-DE" smtClean="0"/>
                <a:pPr/>
                <a:t>2</a:t>
              </a:fld>
              <a:endParaRPr lang="de-DE" dirty="0"/>
            </a:p>
          </p:txBody>
        </p:sp>
        <p:cxnSp>
          <p:nvCxnSpPr>
            <p:cNvPr id="12" name="Gerader Verbinder 11">
              <a:extLst>
                <a:ext uri="{FF2B5EF4-FFF2-40B4-BE49-F238E27FC236}">
                  <a16:creationId xmlns:a16="http://schemas.microsoft.com/office/drawing/2014/main" id="{0EA4559D-9FAC-4561-A426-D9E81D65A725}"/>
                </a:ext>
              </a:extLst>
            </p:cNvPr>
            <p:cNvCxnSpPr>
              <a:cxnSpLocks/>
            </p:cNvCxnSpPr>
            <p:nvPr/>
          </p:nvCxnSpPr>
          <p:spPr>
            <a:xfrm>
              <a:off x="1401042" y="6545263"/>
              <a:ext cx="9357879" cy="0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Grafik 16">
            <a:extLst>
              <a:ext uri="{FF2B5EF4-FFF2-40B4-BE49-F238E27FC236}">
                <a16:creationId xmlns:a16="http://schemas.microsoft.com/office/drawing/2014/main" id="{9742EC57-E601-4EDF-8909-089DA1EA8C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2774" y="6033624"/>
            <a:ext cx="687851" cy="687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8504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08B9E42-B8CC-4355-AF26-9BBA1E9BDC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15637"/>
            <a:ext cx="4935682" cy="897082"/>
          </a:xfrm>
        </p:spPr>
        <p:txBody>
          <a:bodyPr>
            <a:normAutofit/>
          </a:bodyPr>
          <a:lstStyle/>
          <a:p>
            <a:r>
              <a:rPr lang="de-DE" dirty="0"/>
              <a:t>Unsere App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4832698-7F0E-49C1-9298-F5DD565AA5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Übersicht</a:t>
            </a:r>
          </a:p>
          <a:p>
            <a:r>
              <a:rPr lang="de-DE" dirty="0"/>
              <a:t>Tickets</a:t>
            </a:r>
          </a:p>
          <a:p>
            <a:r>
              <a:rPr lang="de-DE" dirty="0" err="1"/>
              <a:t>Credits</a:t>
            </a:r>
            <a:r>
              <a:rPr lang="de-DE" dirty="0"/>
              <a:t> einlösen</a:t>
            </a:r>
          </a:p>
          <a:p>
            <a:r>
              <a:rPr lang="de-DE" dirty="0"/>
              <a:t>Maps / route</a:t>
            </a:r>
          </a:p>
          <a:p>
            <a:r>
              <a:rPr lang="de-DE" dirty="0"/>
              <a:t>Profile / Community</a:t>
            </a:r>
          </a:p>
          <a:p>
            <a:endParaRPr lang="de-DE" dirty="0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FAA4D5D7-1340-4412-800D-2C28039989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0074" y="6033623"/>
            <a:ext cx="687852" cy="687852"/>
          </a:xfrm>
          <a:prstGeom prst="rect">
            <a:avLst/>
          </a:prstGeom>
        </p:spPr>
      </p:pic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4702F846-4420-4899-8055-0AE5D721A4EE}"/>
              </a:ext>
            </a:extLst>
          </p:cNvPr>
          <p:cNvGrpSpPr/>
          <p:nvPr/>
        </p:nvGrpSpPr>
        <p:grpSpPr>
          <a:xfrm>
            <a:off x="776721" y="6419850"/>
            <a:ext cx="10409958" cy="365125"/>
            <a:chOff x="600942" y="6356350"/>
            <a:chExt cx="10409958" cy="365125"/>
          </a:xfrm>
        </p:grpSpPr>
        <p:sp>
          <p:nvSpPr>
            <p:cNvPr id="16" name="Fußzeilenplatzhalter 4">
              <a:extLst>
                <a:ext uri="{FF2B5EF4-FFF2-40B4-BE49-F238E27FC236}">
                  <a16:creationId xmlns:a16="http://schemas.microsoft.com/office/drawing/2014/main" id="{ED5B595C-84A8-45BE-9193-52B59D3FB90C}"/>
                </a:ext>
              </a:extLst>
            </p:cNvPr>
            <p:cNvSpPr txBox="1">
              <a:spLocks/>
            </p:cNvSpPr>
            <p:nvPr/>
          </p:nvSpPr>
          <p:spPr>
            <a:xfrm>
              <a:off x="600942" y="6356350"/>
              <a:ext cx="8001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ctr" defTabSz="914400" rtl="0" eaLnBrk="1" latinLnBrk="0" hangingPunct="1">
                <a:defRPr sz="1200" kern="1200">
                  <a:solidFill>
                    <a:srgbClr val="83C5BE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b="1" dirty="0" err="1">
                  <a:latin typeface="Roboto" panose="02000000000000000000" pitchFamily="2" charset="0"/>
                  <a:ea typeface="Roboto" panose="02000000000000000000" pitchFamily="2" charset="0"/>
                </a:rPr>
                <a:t>GoGreen</a:t>
              </a:r>
              <a:endParaRPr lang="de-DE" b="1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7" name="Foliennummernplatzhalter 5">
              <a:extLst>
                <a:ext uri="{FF2B5EF4-FFF2-40B4-BE49-F238E27FC236}">
                  <a16:creationId xmlns:a16="http://schemas.microsoft.com/office/drawing/2014/main" id="{8D435AF3-FD90-42A7-B298-E0807F6D9039}"/>
                </a:ext>
              </a:extLst>
            </p:cNvPr>
            <p:cNvSpPr txBox="1">
              <a:spLocks/>
            </p:cNvSpPr>
            <p:nvPr/>
          </p:nvSpPr>
          <p:spPr>
            <a:xfrm>
              <a:off x="10784033" y="6356350"/>
              <a:ext cx="226867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7C121D16-6062-4AFB-BC67-3549A3F3AE95}" type="slidenum">
                <a:rPr lang="de-DE" smtClean="0"/>
                <a:pPr/>
                <a:t>3</a:t>
              </a:fld>
              <a:endParaRPr lang="de-DE" dirty="0"/>
            </a:p>
          </p:txBody>
        </p:sp>
        <p:cxnSp>
          <p:nvCxnSpPr>
            <p:cNvPr id="18" name="Gerader Verbinder 17">
              <a:extLst>
                <a:ext uri="{FF2B5EF4-FFF2-40B4-BE49-F238E27FC236}">
                  <a16:creationId xmlns:a16="http://schemas.microsoft.com/office/drawing/2014/main" id="{3AC1EE4F-3AAC-453B-B71D-DEDE37808343}"/>
                </a:ext>
              </a:extLst>
            </p:cNvPr>
            <p:cNvCxnSpPr>
              <a:cxnSpLocks/>
            </p:cNvCxnSpPr>
            <p:nvPr/>
          </p:nvCxnSpPr>
          <p:spPr>
            <a:xfrm>
              <a:off x="1401042" y="6545263"/>
              <a:ext cx="9357879" cy="0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178775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fik 16" descr="Ein Bild, das Person, Mobiltelefon enthält.&#10;&#10;Automatisch generierte Beschreibung">
            <a:extLst>
              <a:ext uri="{FF2B5EF4-FFF2-40B4-BE49-F238E27FC236}">
                <a16:creationId xmlns:a16="http://schemas.microsoft.com/office/drawing/2014/main" id="{F733C23B-BE2B-4961-AADA-054BB549A78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00" b="7783"/>
          <a:stretch/>
        </p:blipFill>
        <p:spPr>
          <a:xfrm>
            <a:off x="0" y="0"/>
            <a:ext cx="12189897" cy="6858000"/>
          </a:xfrm>
          <a:prstGeom prst="rect">
            <a:avLst/>
          </a:prstGeom>
          <a:noFill/>
        </p:spPr>
      </p:pic>
      <p:sp>
        <p:nvSpPr>
          <p:cNvPr id="18" name="Rechteck 17">
            <a:extLst>
              <a:ext uri="{FF2B5EF4-FFF2-40B4-BE49-F238E27FC236}">
                <a16:creationId xmlns:a16="http://schemas.microsoft.com/office/drawing/2014/main" id="{FC766619-A92F-4A8B-ADDF-3D8F16739F8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>
                  <a:lumMod val="50000"/>
                  <a:alpha val="30000"/>
                </a:schemeClr>
              </a:gs>
              <a:gs pos="100000">
                <a:schemeClr val="tx1">
                  <a:alpha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9B36685-D5A7-4CF8-A4D0-359DC11F8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15637"/>
            <a:ext cx="4935682" cy="897082"/>
          </a:xfrm>
        </p:spPr>
        <p:txBody>
          <a:bodyPr>
            <a:normAutofit/>
          </a:bodyPr>
          <a:lstStyle/>
          <a:p>
            <a:r>
              <a:rPr lang="de-DE" dirty="0"/>
              <a:t>Zielgruppe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8A10766-3BE8-4BC1-A160-0287F750F2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Junge Erwachsene / Jugendliche; </a:t>
            </a:r>
            <a:r>
              <a:rPr lang="de-DE" b="1" dirty="0">
                <a:solidFill>
                  <a:schemeClr val="bg1"/>
                </a:solidFill>
              </a:rPr>
              <a:t>alle</a:t>
            </a:r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8FFA5CF6-E836-4F74-95F9-A3AE0DAC28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0073" y="6033623"/>
            <a:ext cx="687851" cy="687851"/>
          </a:xfrm>
          <a:prstGeom prst="rect">
            <a:avLst/>
          </a:prstGeom>
        </p:spPr>
      </p:pic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E6158D8C-3D19-4533-8570-578257074532}"/>
              </a:ext>
            </a:extLst>
          </p:cNvPr>
          <p:cNvGrpSpPr/>
          <p:nvPr/>
        </p:nvGrpSpPr>
        <p:grpSpPr>
          <a:xfrm>
            <a:off x="776721" y="6419850"/>
            <a:ext cx="10409958" cy="365125"/>
            <a:chOff x="600942" y="6356350"/>
            <a:chExt cx="10409958" cy="365125"/>
          </a:xfrm>
        </p:grpSpPr>
        <p:sp>
          <p:nvSpPr>
            <p:cNvPr id="21" name="Fußzeilenplatzhalter 4">
              <a:extLst>
                <a:ext uri="{FF2B5EF4-FFF2-40B4-BE49-F238E27FC236}">
                  <a16:creationId xmlns:a16="http://schemas.microsoft.com/office/drawing/2014/main" id="{CC960125-274D-4C5A-8A2E-0536C0D1BF0E}"/>
                </a:ext>
              </a:extLst>
            </p:cNvPr>
            <p:cNvSpPr txBox="1">
              <a:spLocks/>
            </p:cNvSpPr>
            <p:nvPr/>
          </p:nvSpPr>
          <p:spPr>
            <a:xfrm>
              <a:off x="600942" y="6356350"/>
              <a:ext cx="8001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ctr" defTabSz="914400" rtl="0" eaLnBrk="1" latinLnBrk="0" hangingPunct="1">
                <a:defRPr sz="1200" kern="1200">
                  <a:solidFill>
                    <a:srgbClr val="83C5BE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b="1" dirty="0" err="1">
                  <a:latin typeface="Roboto" panose="02000000000000000000" pitchFamily="2" charset="0"/>
                  <a:ea typeface="Roboto" panose="02000000000000000000" pitchFamily="2" charset="0"/>
                </a:rPr>
                <a:t>GoGreen</a:t>
              </a:r>
              <a:endParaRPr lang="de-DE" b="1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22" name="Foliennummernplatzhalter 5">
              <a:extLst>
                <a:ext uri="{FF2B5EF4-FFF2-40B4-BE49-F238E27FC236}">
                  <a16:creationId xmlns:a16="http://schemas.microsoft.com/office/drawing/2014/main" id="{63E56E7A-934D-47FA-B965-74685166E4B2}"/>
                </a:ext>
              </a:extLst>
            </p:cNvPr>
            <p:cNvSpPr txBox="1">
              <a:spLocks/>
            </p:cNvSpPr>
            <p:nvPr/>
          </p:nvSpPr>
          <p:spPr>
            <a:xfrm>
              <a:off x="10784033" y="6356350"/>
              <a:ext cx="226867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7C121D16-6062-4AFB-BC67-3549A3F3AE95}" type="slidenum">
                <a:rPr lang="de-DE" smtClean="0"/>
                <a:pPr/>
                <a:t>4</a:t>
              </a:fld>
              <a:endParaRPr lang="de-DE" dirty="0"/>
            </a:p>
          </p:txBody>
        </p:sp>
        <p:cxnSp>
          <p:nvCxnSpPr>
            <p:cNvPr id="23" name="Gerader Verbinder 22">
              <a:extLst>
                <a:ext uri="{FF2B5EF4-FFF2-40B4-BE49-F238E27FC236}">
                  <a16:creationId xmlns:a16="http://schemas.microsoft.com/office/drawing/2014/main" id="{D97A2828-D197-4087-AB35-2FA762C30DC4}"/>
                </a:ext>
              </a:extLst>
            </p:cNvPr>
            <p:cNvCxnSpPr>
              <a:cxnSpLocks/>
            </p:cNvCxnSpPr>
            <p:nvPr/>
          </p:nvCxnSpPr>
          <p:spPr>
            <a:xfrm>
              <a:off x="1401042" y="6545263"/>
              <a:ext cx="9357879" cy="0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567545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8F42F46-B5E7-4659-AD09-69CCB10A71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15637"/>
            <a:ext cx="4935682" cy="897082"/>
          </a:xfrm>
        </p:spPr>
        <p:txBody>
          <a:bodyPr>
            <a:normAutofit/>
          </a:bodyPr>
          <a:lstStyle/>
          <a:p>
            <a:r>
              <a:rPr lang="de-DE" dirty="0"/>
              <a:t>Finanzierung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D2F1712-21A3-4A27-A641-0915B67EC3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Anonymisierte Daten</a:t>
            </a:r>
          </a:p>
          <a:p>
            <a:r>
              <a:rPr lang="de-DE" dirty="0"/>
              <a:t>Werbung</a:t>
            </a:r>
          </a:p>
          <a:p>
            <a:r>
              <a:rPr lang="de-DE" dirty="0"/>
              <a:t>Verkaufsprovision für Öffentliche Verkehrsmittel, Vermittlung von anderen Providern (BlaBlaCar, E-Bike </a:t>
            </a:r>
            <a:r>
              <a:rPr lang="de-DE" dirty="0" err="1"/>
              <a:t>rental</a:t>
            </a:r>
            <a:r>
              <a:rPr lang="de-DE" dirty="0"/>
              <a:t>, Carsharing, </a:t>
            </a:r>
            <a:r>
              <a:rPr lang="de-DE" dirty="0" err="1"/>
              <a:t>Flixbus</a:t>
            </a:r>
            <a:r>
              <a:rPr lang="de-DE" dirty="0"/>
              <a:t>)</a:t>
            </a:r>
          </a:p>
        </p:txBody>
      </p:sp>
      <p:pic>
        <p:nvPicPr>
          <p:cNvPr id="8" name="Grafik 7" descr="Ein Bild, das Text, Schild, Vektorgrafiken enthält.&#10;&#10;Automatisch generierte Beschreibung">
            <a:extLst>
              <a:ext uri="{FF2B5EF4-FFF2-40B4-BE49-F238E27FC236}">
                <a16:creationId xmlns:a16="http://schemas.microsoft.com/office/drawing/2014/main" id="{B9CC27DD-ACE1-4E2B-B874-CB4861E7C9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2774" y="6033624"/>
            <a:ext cx="687852" cy="687852"/>
          </a:xfrm>
          <a:prstGeom prst="rect">
            <a:avLst/>
          </a:prstGeom>
        </p:spPr>
      </p:pic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6E3120FB-536C-457C-A5D3-2628A14D1518}"/>
              </a:ext>
            </a:extLst>
          </p:cNvPr>
          <p:cNvGrpSpPr/>
          <p:nvPr/>
        </p:nvGrpSpPr>
        <p:grpSpPr>
          <a:xfrm>
            <a:off x="776721" y="6419850"/>
            <a:ext cx="10409958" cy="365125"/>
            <a:chOff x="600942" y="6356350"/>
            <a:chExt cx="10409958" cy="365125"/>
          </a:xfrm>
        </p:grpSpPr>
        <p:sp>
          <p:nvSpPr>
            <p:cNvPr id="10" name="Fußzeilenplatzhalter 4">
              <a:extLst>
                <a:ext uri="{FF2B5EF4-FFF2-40B4-BE49-F238E27FC236}">
                  <a16:creationId xmlns:a16="http://schemas.microsoft.com/office/drawing/2014/main" id="{EEF81D11-1AB9-46EC-ADA8-FA07396D451C}"/>
                </a:ext>
              </a:extLst>
            </p:cNvPr>
            <p:cNvSpPr txBox="1">
              <a:spLocks/>
            </p:cNvSpPr>
            <p:nvPr/>
          </p:nvSpPr>
          <p:spPr>
            <a:xfrm>
              <a:off x="600942" y="6356350"/>
              <a:ext cx="8001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ctr" defTabSz="914400" rtl="0" eaLnBrk="1" latinLnBrk="0" hangingPunct="1">
                <a:defRPr sz="1200" kern="1200">
                  <a:solidFill>
                    <a:srgbClr val="83C5BE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b="1" dirty="0" err="1">
                  <a:latin typeface="Roboto" panose="02000000000000000000" pitchFamily="2" charset="0"/>
                  <a:ea typeface="Roboto" panose="02000000000000000000" pitchFamily="2" charset="0"/>
                </a:rPr>
                <a:t>GoGreen</a:t>
              </a:r>
              <a:endParaRPr lang="de-DE" b="1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1" name="Foliennummernplatzhalter 5">
              <a:extLst>
                <a:ext uri="{FF2B5EF4-FFF2-40B4-BE49-F238E27FC236}">
                  <a16:creationId xmlns:a16="http://schemas.microsoft.com/office/drawing/2014/main" id="{4031A8E3-1734-4C9E-B6B5-E822751E259F}"/>
                </a:ext>
              </a:extLst>
            </p:cNvPr>
            <p:cNvSpPr txBox="1">
              <a:spLocks/>
            </p:cNvSpPr>
            <p:nvPr/>
          </p:nvSpPr>
          <p:spPr>
            <a:xfrm>
              <a:off x="10784033" y="6356350"/>
              <a:ext cx="226867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7C121D16-6062-4AFB-BC67-3549A3F3AE95}" type="slidenum">
                <a:rPr lang="de-DE" smtClean="0"/>
                <a:pPr/>
                <a:t>5</a:t>
              </a:fld>
              <a:endParaRPr lang="de-DE" dirty="0"/>
            </a:p>
          </p:txBody>
        </p:sp>
        <p:cxnSp>
          <p:nvCxnSpPr>
            <p:cNvPr id="12" name="Gerader Verbinder 11">
              <a:extLst>
                <a:ext uri="{FF2B5EF4-FFF2-40B4-BE49-F238E27FC236}">
                  <a16:creationId xmlns:a16="http://schemas.microsoft.com/office/drawing/2014/main" id="{68F0E791-5EB8-4B66-8B5D-75D2000B95DD}"/>
                </a:ext>
              </a:extLst>
            </p:cNvPr>
            <p:cNvCxnSpPr>
              <a:cxnSpLocks/>
            </p:cNvCxnSpPr>
            <p:nvPr/>
          </p:nvCxnSpPr>
          <p:spPr>
            <a:xfrm>
              <a:off x="1401042" y="6545263"/>
              <a:ext cx="9357879" cy="0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714690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8B9B34-22B5-4604-AE03-36DC798F3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15637"/>
            <a:ext cx="4935682" cy="897082"/>
          </a:xfrm>
        </p:spPr>
        <p:txBody>
          <a:bodyPr>
            <a:normAutofit/>
          </a:bodyPr>
          <a:lstStyle/>
          <a:p>
            <a:r>
              <a:rPr lang="de-DE" dirty="0" err="1"/>
              <a:t>Our</a:t>
            </a:r>
            <a:r>
              <a:rPr lang="de-DE" dirty="0"/>
              <a:t> Team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CC3642D0-C425-4018-A8F6-CE8014E69614}"/>
              </a:ext>
            </a:extLst>
          </p:cNvPr>
          <p:cNvSpPr/>
          <p:nvPr/>
        </p:nvSpPr>
        <p:spPr>
          <a:xfrm>
            <a:off x="776721" y="1465759"/>
            <a:ext cx="3508811" cy="234610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de-DE" dirty="0">
              <a:solidFill>
                <a:srgbClr val="83C5BE"/>
              </a:solidFill>
            </a:endParaRPr>
          </a:p>
          <a:p>
            <a:pPr>
              <a:tabLst>
                <a:tab pos="1257300" algn="l"/>
              </a:tabLst>
            </a:pPr>
            <a:r>
              <a:rPr lang="de-DE" b="1" dirty="0">
                <a:solidFill>
                  <a:srgbClr val="83C5BE"/>
                </a:solidFill>
              </a:rPr>
              <a:t>	</a:t>
            </a:r>
            <a:r>
              <a:rPr lang="de-DE" sz="2000" b="1" dirty="0">
                <a:solidFill>
                  <a:srgbClr val="83C5BE"/>
                </a:solidFill>
              </a:rPr>
              <a:t>Jan Moormann</a:t>
            </a:r>
          </a:p>
          <a:p>
            <a:pPr>
              <a:tabLst>
                <a:tab pos="1257300" algn="l"/>
              </a:tabLst>
            </a:pPr>
            <a:r>
              <a:rPr lang="de-DE" b="1" dirty="0">
                <a:solidFill>
                  <a:srgbClr val="83C5BE"/>
                </a:solidFill>
              </a:rPr>
              <a:t>	</a:t>
            </a:r>
            <a:r>
              <a:rPr lang="de-DE" dirty="0">
                <a:solidFill>
                  <a:schemeClr val="tx1"/>
                </a:solidFill>
              </a:rPr>
              <a:t>primär</a:t>
            </a:r>
            <a:r>
              <a:rPr lang="de-DE" b="1" dirty="0">
                <a:solidFill>
                  <a:srgbClr val="83C5BE"/>
                </a:solidFill>
              </a:rPr>
              <a:t> </a:t>
            </a:r>
            <a:r>
              <a:rPr lang="de-DE" dirty="0">
                <a:solidFill>
                  <a:schemeClr val="tx1"/>
                </a:solidFill>
              </a:rPr>
              <a:t>Backend</a:t>
            </a:r>
            <a:endParaRPr lang="de-DE" b="1" dirty="0">
              <a:solidFill>
                <a:srgbClr val="83C5BE"/>
              </a:solidFill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E37C8011-4B39-4279-B6EB-89869CB06A76}"/>
              </a:ext>
            </a:extLst>
          </p:cNvPr>
          <p:cNvSpPr/>
          <p:nvPr/>
        </p:nvSpPr>
        <p:spPr>
          <a:xfrm>
            <a:off x="5415542" y="1465759"/>
            <a:ext cx="3508811" cy="234610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de-DE" dirty="0">
              <a:solidFill>
                <a:srgbClr val="83C5BE"/>
              </a:solidFill>
            </a:endParaRPr>
          </a:p>
          <a:p>
            <a:pPr>
              <a:tabLst>
                <a:tab pos="1257300" algn="l"/>
              </a:tabLst>
            </a:pPr>
            <a:r>
              <a:rPr lang="de-DE" b="1" dirty="0">
                <a:solidFill>
                  <a:srgbClr val="83C5BE"/>
                </a:solidFill>
              </a:rPr>
              <a:t>	</a:t>
            </a:r>
            <a:r>
              <a:rPr lang="de-DE" sz="2000" b="1" dirty="0">
                <a:solidFill>
                  <a:srgbClr val="83C5BE"/>
                </a:solidFill>
              </a:rPr>
              <a:t>Patrick </a:t>
            </a:r>
            <a:r>
              <a:rPr lang="de-DE" sz="2000" b="1" dirty="0" err="1">
                <a:solidFill>
                  <a:srgbClr val="83C5BE"/>
                </a:solidFill>
              </a:rPr>
              <a:t>Bigge</a:t>
            </a:r>
            <a:endParaRPr lang="de-DE" sz="2000" b="1" dirty="0">
              <a:solidFill>
                <a:srgbClr val="83C5BE"/>
              </a:solidFill>
            </a:endParaRPr>
          </a:p>
          <a:p>
            <a:pPr>
              <a:tabLst>
                <a:tab pos="1257300" algn="l"/>
              </a:tabLst>
            </a:pPr>
            <a:r>
              <a:rPr lang="de-DE" sz="2000" b="1" dirty="0">
                <a:solidFill>
                  <a:srgbClr val="83C5BE"/>
                </a:solidFill>
              </a:rPr>
              <a:t>	</a:t>
            </a:r>
            <a:r>
              <a:rPr lang="de-DE" dirty="0">
                <a:solidFill>
                  <a:schemeClr val="tx1"/>
                </a:solidFill>
              </a:rPr>
              <a:t>primär Backend</a:t>
            </a:r>
            <a:endParaRPr lang="de-DE" sz="2000" dirty="0">
              <a:solidFill>
                <a:schemeClr val="tx1"/>
              </a:solidFill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CE77D0FD-5578-4810-B461-5F924B61A11F}"/>
              </a:ext>
            </a:extLst>
          </p:cNvPr>
          <p:cNvSpPr/>
          <p:nvPr/>
        </p:nvSpPr>
        <p:spPr>
          <a:xfrm>
            <a:off x="3063810" y="4068299"/>
            <a:ext cx="3508811" cy="234610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de-DE" dirty="0">
              <a:solidFill>
                <a:srgbClr val="83C5BE"/>
              </a:solidFill>
            </a:endParaRPr>
          </a:p>
          <a:p>
            <a:pPr>
              <a:tabLst>
                <a:tab pos="1257300" algn="l"/>
              </a:tabLst>
            </a:pPr>
            <a:r>
              <a:rPr lang="de-DE" b="1" dirty="0">
                <a:solidFill>
                  <a:srgbClr val="83C5BE"/>
                </a:solidFill>
              </a:rPr>
              <a:t>	</a:t>
            </a:r>
            <a:r>
              <a:rPr lang="de-DE" sz="2000" b="1" dirty="0">
                <a:solidFill>
                  <a:srgbClr val="83C5BE"/>
                </a:solidFill>
              </a:rPr>
              <a:t>Fedor Rohr</a:t>
            </a:r>
          </a:p>
          <a:p>
            <a:pPr>
              <a:tabLst>
                <a:tab pos="1257300" algn="l"/>
              </a:tabLst>
            </a:pPr>
            <a:r>
              <a:rPr lang="de-DE" b="1" dirty="0">
                <a:solidFill>
                  <a:srgbClr val="83C5BE"/>
                </a:solidFill>
              </a:rPr>
              <a:t>	</a:t>
            </a:r>
            <a:r>
              <a:rPr lang="de-DE" dirty="0">
                <a:solidFill>
                  <a:schemeClr val="tx1"/>
                </a:solidFill>
              </a:rPr>
              <a:t>primär UI/UX Design</a:t>
            </a:r>
          </a:p>
          <a:p>
            <a:endParaRPr lang="de-DE" dirty="0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F8F3E977-272C-4F76-94D4-EB53C4A055C6}"/>
              </a:ext>
            </a:extLst>
          </p:cNvPr>
          <p:cNvSpPr/>
          <p:nvPr/>
        </p:nvSpPr>
        <p:spPr>
          <a:xfrm>
            <a:off x="7679601" y="4068299"/>
            <a:ext cx="3508811" cy="234610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de-DE" dirty="0">
              <a:solidFill>
                <a:srgbClr val="83C5BE"/>
              </a:solidFill>
            </a:endParaRPr>
          </a:p>
          <a:p>
            <a:pPr>
              <a:tabLst>
                <a:tab pos="1257300" algn="l"/>
              </a:tabLst>
            </a:pPr>
            <a:r>
              <a:rPr lang="de-DE" b="1" dirty="0">
                <a:solidFill>
                  <a:srgbClr val="83C5BE"/>
                </a:solidFill>
              </a:rPr>
              <a:t>	</a:t>
            </a:r>
            <a:r>
              <a:rPr lang="de-DE" sz="2000" b="1" dirty="0">
                <a:solidFill>
                  <a:srgbClr val="83C5BE"/>
                </a:solidFill>
              </a:rPr>
              <a:t>Furkan </a:t>
            </a:r>
            <a:r>
              <a:rPr lang="de-DE" sz="2000" b="1" dirty="0" err="1">
                <a:solidFill>
                  <a:srgbClr val="83C5BE"/>
                </a:solidFill>
              </a:rPr>
              <a:t>Saygin</a:t>
            </a:r>
            <a:endParaRPr lang="de-DE" sz="2000" b="1" dirty="0">
              <a:solidFill>
                <a:srgbClr val="83C5BE"/>
              </a:solidFill>
            </a:endParaRPr>
          </a:p>
          <a:p>
            <a:pPr>
              <a:tabLst>
                <a:tab pos="1257300" algn="l"/>
              </a:tabLst>
            </a:pPr>
            <a:r>
              <a:rPr lang="de-DE" sz="2000" b="1" dirty="0">
                <a:solidFill>
                  <a:srgbClr val="83C5BE"/>
                </a:solidFill>
              </a:rPr>
              <a:t>	</a:t>
            </a:r>
            <a:r>
              <a:rPr lang="de-DE" dirty="0">
                <a:solidFill>
                  <a:schemeClr val="tx1"/>
                </a:solidFill>
              </a:rPr>
              <a:t>primär Design</a:t>
            </a:r>
            <a:endParaRPr lang="de-DE" sz="2000" b="1" dirty="0">
              <a:solidFill>
                <a:schemeClr val="tx1"/>
              </a:solidFill>
            </a:endParaRPr>
          </a:p>
          <a:p>
            <a:endParaRPr lang="de-DE" dirty="0"/>
          </a:p>
        </p:txBody>
      </p:sp>
      <p:pic>
        <p:nvPicPr>
          <p:cNvPr id="21" name="Grafik 20" descr="Ein Bild, das Person, Mann, drinnen, darstellend enthält.&#10;&#10;Automatisch generierte Beschreibung">
            <a:extLst>
              <a:ext uri="{FF2B5EF4-FFF2-40B4-BE49-F238E27FC236}">
                <a16:creationId xmlns:a16="http://schemas.microsoft.com/office/drawing/2014/main" id="{8927BA71-DF9A-4B1C-B481-00051AABB78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38" t="4066" r="238" b="29268"/>
          <a:stretch/>
        </p:blipFill>
        <p:spPr>
          <a:xfrm>
            <a:off x="933360" y="1603347"/>
            <a:ext cx="980977" cy="980977"/>
          </a:xfrm>
          <a:prstGeom prst="flowChartConnector">
            <a:avLst/>
          </a:prstGeom>
        </p:spPr>
      </p:pic>
      <p:pic>
        <p:nvPicPr>
          <p:cNvPr id="26" name="Grafik 25" descr="Ein Bild, das Person, Mann, drinnen, darstellend enthält.&#10;&#10;Automatisch generierte Beschreibung">
            <a:extLst>
              <a:ext uri="{FF2B5EF4-FFF2-40B4-BE49-F238E27FC236}">
                <a16:creationId xmlns:a16="http://schemas.microsoft.com/office/drawing/2014/main" id="{5A7A82B3-21C6-42AA-B7DE-00EF5AC1B0B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38" t="4066" r="238" b="29268"/>
          <a:stretch/>
        </p:blipFill>
        <p:spPr>
          <a:xfrm>
            <a:off x="5591644" y="1603347"/>
            <a:ext cx="980977" cy="980977"/>
          </a:xfrm>
          <a:prstGeom prst="flowChartConnector">
            <a:avLst/>
          </a:prstGeom>
        </p:spPr>
      </p:pic>
      <p:pic>
        <p:nvPicPr>
          <p:cNvPr id="27" name="Grafik 26" descr="Ein Bild, das Person, Mann, drinnen, darstellend enthält.&#10;&#10;Automatisch generierte Beschreibung">
            <a:extLst>
              <a:ext uri="{FF2B5EF4-FFF2-40B4-BE49-F238E27FC236}">
                <a16:creationId xmlns:a16="http://schemas.microsoft.com/office/drawing/2014/main" id="{BACE0EFD-DB4F-42E1-A93A-34A8A56FF0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38" t="4066" r="238" b="29268"/>
          <a:stretch/>
        </p:blipFill>
        <p:spPr>
          <a:xfrm>
            <a:off x="3230429" y="4205886"/>
            <a:ext cx="980977" cy="980977"/>
          </a:xfrm>
          <a:prstGeom prst="flowChartConnector">
            <a:avLst/>
          </a:prstGeom>
        </p:spPr>
      </p:pic>
      <p:pic>
        <p:nvPicPr>
          <p:cNvPr id="28" name="Grafik 27" descr="Ein Bild, das Person, Mann, drinnen, darstellend enthält.&#10;&#10;Automatisch generierte Beschreibung">
            <a:extLst>
              <a:ext uri="{FF2B5EF4-FFF2-40B4-BE49-F238E27FC236}">
                <a16:creationId xmlns:a16="http://schemas.microsoft.com/office/drawing/2014/main" id="{F45A51DF-DE66-4507-B4CB-FB730738B3E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38" t="4066" r="238" b="29268"/>
          <a:stretch/>
        </p:blipFill>
        <p:spPr>
          <a:xfrm>
            <a:off x="7857312" y="4199326"/>
            <a:ext cx="980977" cy="980977"/>
          </a:xfrm>
          <a:prstGeom prst="flowChartConnector">
            <a:avLst/>
          </a:prstGeom>
        </p:spPr>
      </p:pic>
      <p:grpSp>
        <p:nvGrpSpPr>
          <p:cNvPr id="31" name="Gruppieren 30">
            <a:extLst>
              <a:ext uri="{FF2B5EF4-FFF2-40B4-BE49-F238E27FC236}">
                <a16:creationId xmlns:a16="http://schemas.microsoft.com/office/drawing/2014/main" id="{9E2CDA4F-CFAE-4782-8BB9-58DCC7DB29F6}"/>
              </a:ext>
            </a:extLst>
          </p:cNvPr>
          <p:cNvGrpSpPr/>
          <p:nvPr/>
        </p:nvGrpSpPr>
        <p:grpSpPr>
          <a:xfrm>
            <a:off x="776721" y="6419850"/>
            <a:ext cx="10409958" cy="365125"/>
            <a:chOff x="600942" y="6356350"/>
            <a:chExt cx="10409958" cy="365125"/>
          </a:xfrm>
        </p:grpSpPr>
        <p:sp>
          <p:nvSpPr>
            <p:cNvPr id="32" name="Fußzeilenplatzhalter 4">
              <a:extLst>
                <a:ext uri="{FF2B5EF4-FFF2-40B4-BE49-F238E27FC236}">
                  <a16:creationId xmlns:a16="http://schemas.microsoft.com/office/drawing/2014/main" id="{6F5FB2EC-F70D-4DEF-B642-2E8C1CE59BEE}"/>
                </a:ext>
              </a:extLst>
            </p:cNvPr>
            <p:cNvSpPr txBox="1">
              <a:spLocks/>
            </p:cNvSpPr>
            <p:nvPr/>
          </p:nvSpPr>
          <p:spPr>
            <a:xfrm>
              <a:off x="600942" y="6356350"/>
              <a:ext cx="8001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ctr" defTabSz="914400" rtl="0" eaLnBrk="1" latinLnBrk="0" hangingPunct="1">
                <a:defRPr sz="1200" kern="1200">
                  <a:solidFill>
                    <a:srgbClr val="83C5BE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b="1" dirty="0" err="1">
                  <a:latin typeface="Roboto" panose="02000000000000000000" pitchFamily="2" charset="0"/>
                  <a:ea typeface="Roboto" panose="02000000000000000000" pitchFamily="2" charset="0"/>
                </a:rPr>
                <a:t>GoGreen</a:t>
              </a:r>
              <a:endParaRPr lang="de-DE" b="1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33" name="Foliennummernplatzhalter 5">
              <a:extLst>
                <a:ext uri="{FF2B5EF4-FFF2-40B4-BE49-F238E27FC236}">
                  <a16:creationId xmlns:a16="http://schemas.microsoft.com/office/drawing/2014/main" id="{AAE2A9CC-8893-4558-B74C-E5E78A95DE32}"/>
                </a:ext>
              </a:extLst>
            </p:cNvPr>
            <p:cNvSpPr txBox="1">
              <a:spLocks/>
            </p:cNvSpPr>
            <p:nvPr/>
          </p:nvSpPr>
          <p:spPr>
            <a:xfrm>
              <a:off x="10784033" y="6356350"/>
              <a:ext cx="226867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7C121D16-6062-4AFB-BC67-3549A3F3AE95}" type="slidenum">
                <a:rPr lang="de-DE" smtClean="0"/>
                <a:pPr/>
                <a:t>6</a:t>
              </a:fld>
              <a:endParaRPr lang="de-DE" dirty="0"/>
            </a:p>
          </p:txBody>
        </p:sp>
        <p:cxnSp>
          <p:nvCxnSpPr>
            <p:cNvPr id="34" name="Gerader Verbinder 33">
              <a:extLst>
                <a:ext uri="{FF2B5EF4-FFF2-40B4-BE49-F238E27FC236}">
                  <a16:creationId xmlns:a16="http://schemas.microsoft.com/office/drawing/2014/main" id="{92AB8B18-B78F-43D8-BAB1-095FBD78AACE}"/>
                </a:ext>
              </a:extLst>
            </p:cNvPr>
            <p:cNvCxnSpPr>
              <a:cxnSpLocks/>
            </p:cNvCxnSpPr>
            <p:nvPr/>
          </p:nvCxnSpPr>
          <p:spPr>
            <a:xfrm>
              <a:off x="1401042" y="6545263"/>
              <a:ext cx="9357879" cy="0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5" name="Grafik 34">
            <a:extLst>
              <a:ext uri="{FF2B5EF4-FFF2-40B4-BE49-F238E27FC236}">
                <a16:creationId xmlns:a16="http://schemas.microsoft.com/office/drawing/2014/main" id="{61A43BA2-4688-4CDC-9E90-73EC091237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2774" y="6033624"/>
            <a:ext cx="687851" cy="687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4816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652244D-4511-40C6-A792-93E661BEDA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15637"/>
            <a:ext cx="4935682" cy="897082"/>
          </a:xfrm>
        </p:spPr>
        <p:txBody>
          <a:bodyPr/>
          <a:lstStyle/>
          <a:p>
            <a:r>
              <a:rPr lang="de-DE" dirty="0"/>
              <a:t>Next </a:t>
            </a:r>
            <a:r>
              <a:rPr lang="de-DE" dirty="0" err="1"/>
              <a:t>Steps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61F6FFE-E7A6-4004-9629-84077E10D0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Mokup</a:t>
            </a:r>
            <a:r>
              <a:rPr lang="de-DE" dirty="0"/>
              <a:t> / Prototype</a:t>
            </a:r>
          </a:p>
          <a:p>
            <a:r>
              <a:rPr lang="de-DE" dirty="0"/>
              <a:t>GitHub</a:t>
            </a:r>
          </a:p>
          <a:p>
            <a:r>
              <a:rPr lang="de-DE" dirty="0"/>
              <a:t>Ask </a:t>
            </a:r>
            <a:r>
              <a:rPr lang="de-DE" dirty="0" err="1"/>
              <a:t>us</a:t>
            </a:r>
            <a:r>
              <a:rPr lang="de-DE" dirty="0"/>
              <a:t>: </a:t>
            </a:r>
          </a:p>
        </p:txBody>
      </p: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E08ABAA3-980D-42C1-9D5E-CEF4A68AFDED}"/>
              </a:ext>
            </a:extLst>
          </p:cNvPr>
          <p:cNvGrpSpPr/>
          <p:nvPr/>
        </p:nvGrpSpPr>
        <p:grpSpPr>
          <a:xfrm>
            <a:off x="776721" y="6419850"/>
            <a:ext cx="10409958" cy="365125"/>
            <a:chOff x="600942" y="6356350"/>
            <a:chExt cx="10409958" cy="365125"/>
          </a:xfrm>
        </p:grpSpPr>
        <p:sp>
          <p:nvSpPr>
            <p:cNvPr id="9" name="Fußzeilenplatzhalter 4">
              <a:extLst>
                <a:ext uri="{FF2B5EF4-FFF2-40B4-BE49-F238E27FC236}">
                  <a16:creationId xmlns:a16="http://schemas.microsoft.com/office/drawing/2014/main" id="{167E8515-E0FA-43FD-BD47-C3D32C1DFD7B}"/>
                </a:ext>
              </a:extLst>
            </p:cNvPr>
            <p:cNvSpPr txBox="1">
              <a:spLocks/>
            </p:cNvSpPr>
            <p:nvPr/>
          </p:nvSpPr>
          <p:spPr>
            <a:xfrm>
              <a:off x="600942" y="6356350"/>
              <a:ext cx="8001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ctr" defTabSz="914400" rtl="0" eaLnBrk="1" latinLnBrk="0" hangingPunct="1">
                <a:defRPr sz="1200" kern="1200">
                  <a:solidFill>
                    <a:srgbClr val="83C5BE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b="1" dirty="0" err="1">
                  <a:latin typeface="Roboto" panose="02000000000000000000" pitchFamily="2" charset="0"/>
                  <a:ea typeface="Roboto" panose="02000000000000000000" pitchFamily="2" charset="0"/>
                </a:rPr>
                <a:t>GoGreen</a:t>
              </a:r>
              <a:endParaRPr lang="de-DE" b="1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0" name="Foliennummernplatzhalter 5">
              <a:extLst>
                <a:ext uri="{FF2B5EF4-FFF2-40B4-BE49-F238E27FC236}">
                  <a16:creationId xmlns:a16="http://schemas.microsoft.com/office/drawing/2014/main" id="{3CC08F69-3DDC-4829-94E2-6FF3B903297A}"/>
                </a:ext>
              </a:extLst>
            </p:cNvPr>
            <p:cNvSpPr txBox="1">
              <a:spLocks/>
            </p:cNvSpPr>
            <p:nvPr/>
          </p:nvSpPr>
          <p:spPr>
            <a:xfrm>
              <a:off x="10784033" y="6356350"/>
              <a:ext cx="226867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7C121D16-6062-4AFB-BC67-3549A3F3AE95}" type="slidenum">
                <a:rPr lang="de-DE" smtClean="0"/>
                <a:pPr/>
                <a:t>7</a:t>
              </a:fld>
              <a:endParaRPr lang="de-DE" dirty="0"/>
            </a:p>
          </p:txBody>
        </p:sp>
        <p:cxnSp>
          <p:nvCxnSpPr>
            <p:cNvPr id="11" name="Gerader Verbinder 10">
              <a:extLst>
                <a:ext uri="{FF2B5EF4-FFF2-40B4-BE49-F238E27FC236}">
                  <a16:creationId xmlns:a16="http://schemas.microsoft.com/office/drawing/2014/main" id="{0CDB7C8F-37D9-470D-BC15-DE22C6F2B3F3}"/>
                </a:ext>
              </a:extLst>
            </p:cNvPr>
            <p:cNvCxnSpPr>
              <a:cxnSpLocks/>
            </p:cNvCxnSpPr>
            <p:nvPr/>
          </p:nvCxnSpPr>
          <p:spPr>
            <a:xfrm>
              <a:off x="1401042" y="6545263"/>
              <a:ext cx="9357879" cy="0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" name="Grafik 11">
            <a:extLst>
              <a:ext uri="{FF2B5EF4-FFF2-40B4-BE49-F238E27FC236}">
                <a16:creationId xmlns:a16="http://schemas.microsoft.com/office/drawing/2014/main" id="{8B46D037-068D-489F-A660-26D25636AE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2773" y="6033623"/>
            <a:ext cx="687852" cy="687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6697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138</Words>
  <Application>Microsoft Office PowerPoint</Application>
  <PresentationFormat>Breitbild</PresentationFormat>
  <Paragraphs>52</Paragraphs>
  <Slides>7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Roboto</vt:lpstr>
      <vt:lpstr>Office</vt:lpstr>
      <vt:lpstr>GoGreen</vt:lpstr>
      <vt:lpstr>Unsere Lösung</vt:lpstr>
      <vt:lpstr>Unsere App</vt:lpstr>
      <vt:lpstr>Zielgruppe</vt:lpstr>
      <vt:lpstr>Finanzierung</vt:lpstr>
      <vt:lpstr>Our Team</vt:lpstr>
      <vt:lpstr>Next Steps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Jan Moormann</dc:creator>
  <cp:lastModifiedBy>Jan Moormann</cp:lastModifiedBy>
  <cp:revision>17</cp:revision>
  <dcterms:created xsi:type="dcterms:W3CDTF">2021-02-27T21:21:15Z</dcterms:created>
  <dcterms:modified xsi:type="dcterms:W3CDTF">2021-02-28T00:01:16Z</dcterms:modified>
</cp:coreProperties>
</file>